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7"/>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基础训练　</a:t>
            </a:r>
            <a:r>
              <a:rPr lang="en-US" altLang="zh-CN" sz="4800" b="0" dirty="0" smtClean="0">
                <a:solidFill>
                  <a:srgbClr val="000000"/>
                </a:solidFill>
                <a:latin typeface="微软雅黑" pitchFamily="34" charset="-122"/>
                <a:ea typeface="微软雅黑" pitchFamily="34" charset="-122"/>
                <a:cs typeface="微软雅黑" panose="020B0503020204020204" pitchFamily="34" charset="-122"/>
              </a:rPr>
              <a:t>2</a:t>
            </a:r>
            <a:endParaRPr lang="zh-CN" altLang="en-US" sz="4800" b="0" dirty="0">
              <a:solidFill>
                <a:srgbClr val="000000"/>
              </a:solidFill>
              <a:latin typeface="微软雅黑" pitchFamily="34" charset="-122"/>
              <a:ea typeface="微软雅黑"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Besides street performances, where did Zheng play the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erhu</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406574" y="2317795"/>
            <a:ext cx="11305256" cy="1754326"/>
          </a:xfrm>
          <a:prstGeom prst="rect">
            <a:avLst/>
          </a:prstGeom>
        </p:spPr>
        <p:txBody>
          <a:bodyPr wrap="square">
            <a:spAutoFit/>
          </a:bodyPr>
          <a:lstStyle/>
          <a:p>
            <a:pPr algn="dist">
              <a:lnSpc>
                <a:spcPct val="150000"/>
              </a:lnSpc>
            </a:pPr>
            <a:r>
              <a:rPr lang="en-US" altLang="zh-CN" sz="3600"/>
              <a:t>She performed at the 2023 Milan Fashion Week and </a:t>
            </a:r>
            <a:endParaRPr lang="en-US" altLang="zh-CN" sz="3600" smtClean="0"/>
          </a:p>
          <a:p>
            <a:pPr>
              <a:lnSpc>
                <a:spcPct val="150000"/>
              </a:lnSpc>
            </a:pPr>
            <a:r>
              <a:rPr lang="en-US" altLang="zh-CN" sz="3600" smtClean="0"/>
              <a:t>online</a:t>
            </a:r>
            <a:r>
              <a:rPr lang="en-US" altLang="zh-CN" sz="3600"/>
              <a:t>.</a:t>
            </a:r>
            <a:r>
              <a:rPr lang="zh-CN" altLang="zh-CN" sz="3600">
                <a:cs typeface="Times New Roman" panose="02020603050405020304" pitchFamily="18" charset="0"/>
              </a:rPr>
              <a:t>　</a:t>
            </a:r>
            <a:endParaRPr lang="zh-CN" altLang="en-US"/>
          </a:p>
        </p:txBody>
      </p:sp>
    </p:spTree>
    <p:extLst>
      <p:ext uri="{BB962C8B-B14F-4D97-AF65-F5344CB8AC3E}">
        <p14:creationId xmlns:p14="http://schemas.microsoft.com/office/powerpoint/2010/main" val="4104649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804153"/>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句意：除了街头表演，郑晓慧还在哪里演奏了二胡？根据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“Zheng was so popular that she was invited to perform at the 2023 Milan Fashion Week.”</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“She also performed online to show the beauty of the </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erhu</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to the world.”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可知，她还在</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2023</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年米兰时装周和线上进行了表演。故填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She performed at the 2023 Milan Fashion Week and online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026334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85323"/>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will the building that Zheng designed become after the Winter Olympic in Milan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2449463"/>
            <a:ext cx="8779971" cy="646331"/>
          </a:xfrm>
          <a:prstGeom prst="rect">
            <a:avLst/>
          </a:prstGeom>
        </p:spPr>
        <p:txBody>
          <a:bodyPr wrap="square">
            <a:spAutoFit/>
          </a:bodyPr>
          <a:lstStyle/>
          <a:p>
            <a:r>
              <a:rPr lang="en-US" altLang="zh-CN" sz="3600"/>
              <a:t> It will serve as a student apartment.</a:t>
            </a:r>
            <a:r>
              <a:rPr lang="zh-CN" altLang="zh-CN" sz="3600">
                <a:cs typeface="Times New Roman" panose="02020603050405020304" pitchFamily="18" charset="0"/>
              </a:rPr>
              <a:t>　</a:t>
            </a:r>
            <a:endParaRPr lang="zh-CN" altLang="en-US"/>
          </a:p>
        </p:txBody>
      </p:sp>
    </p:spTree>
    <p:extLst>
      <p:ext uri="{BB962C8B-B14F-4D97-AF65-F5344CB8AC3E}">
        <p14:creationId xmlns:p14="http://schemas.microsoft.com/office/powerpoint/2010/main" val="1434514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4837606"/>
          </a:xfrm>
        </p:spPr>
        <p:txBody>
          <a:bodyPr/>
          <a:lstStyle/>
          <a:p>
            <a:pPr hangingPunct="0">
              <a:spcAft>
                <a:spcPts val="0"/>
              </a:spcAft>
            </a:pP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句意：米兰冬奥会结束后，郑晓慧设计的建筑将变成什么？根据</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“She has designed a building that can receive tourists during the Winter Olympics and serve as a student apartment after the event ends.”</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可知，郑晓慧设计的建筑将在冬奥会期间接待游客，并在赛后将作为学生公寓使用。故填</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 will serve as a student apartment</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619708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360854" y="933665"/>
            <a:ext cx="11567000" cy="5519671"/>
          </a:xfrm>
          <a:prstGeom prst="rect">
            <a:avLst/>
          </a:prstGeom>
        </p:spPr>
      </p:pic>
      <p:pic>
        <p:nvPicPr>
          <p:cNvPr id="8" name="译文.eps" descr="id:2147487336;FounderCES"/>
          <p:cNvPicPr/>
          <p:nvPr/>
        </p:nvPicPr>
        <p:blipFill>
          <a:blip r:embed="rId3"/>
          <a:stretch>
            <a:fillRect/>
          </a:stretch>
        </p:blipFill>
        <p:spPr>
          <a:xfrm>
            <a:off x="425624" y="3776668"/>
            <a:ext cx="1224136" cy="378439"/>
          </a:xfrm>
          <a:prstGeom prst="rect">
            <a:avLst/>
          </a:prstGeom>
        </p:spPr>
      </p:pic>
      <p:pic>
        <p:nvPicPr>
          <p:cNvPr id="9" name="图片 8"/>
          <p:cNvPicPr>
            <a:picLocks noChangeAspect="1"/>
          </p:cNvPicPr>
          <p:nvPr/>
        </p:nvPicPr>
        <p:blipFill>
          <a:blip r:embed="rId4"/>
          <a:stretch>
            <a:fillRect/>
          </a:stretch>
        </p:blipFill>
        <p:spPr>
          <a:xfrm>
            <a:off x="364633" y="764704"/>
            <a:ext cx="2850254" cy="553993"/>
          </a:xfrm>
          <a:prstGeom prst="rect">
            <a:avLst/>
          </a:prstGeom>
        </p:spPr>
      </p:pic>
      <p:sp>
        <p:nvSpPr>
          <p:cNvPr id="10" name="内容占位符 9"/>
          <p:cNvSpPr>
            <a:spLocks noGrp="1"/>
          </p:cNvSpPr>
          <p:nvPr>
            <p:ph idx="1"/>
          </p:nvPr>
        </p:nvSpPr>
        <p:spPr>
          <a:xfrm>
            <a:off x="360854" y="3474115"/>
            <a:ext cx="11485848" cy="1552220"/>
          </a:xfrm>
        </p:spPr>
        <p:txBody>
          <a:bodyPr/>
          <a:lstStyle/>
          <a:p>
            <a:pPr hangingPunct="0">
              <a:lnSpc>
                <a:spcPct val="140000"/>
              </a:lnSpc>
              <a:spcAft>
                <a:spcPts val="0"/>
              </a:spcAf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设计了一座建筑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它可以在冬季奥运会期间接待游客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并在冬奥会结束后作为学生公寓使用。</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1" name="内容占位符 2"/>
          <p:cNvSpPr txBox="1">
            <a:spLocks/>
          </p:cNvSpPr>
          <p:nvPr/>
        </p:nvSpPr>
        <p:spPr bwMode="auto">
          <a:xfrm>
            <a:off x="360854" y="1277720"/>
            <a:ext cx="11485848" cy="2333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40000"/>
              </a:lnSpc>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has designed a building that can receive tourists during the Winter Olympics and serve as a student apartment after the event ends.</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2" name="分析.eps" descr="id:2147487343;FounderCES"/>
          <p:cNvPicPr/>
          <p:nvPr/>
        </p:nvPicPr>
        <p:blipFill>
          <a:blip r:embed="rId5"/>
          <a:stretch>
            <a:fillRect/>
          </a:stretch>
        </p:blipFill>
        <p:spPr>
          <a:xfrm>
            <a:off x="416099" y="5217723"/>
            <a:ext cx="1250325" cy="386536"/>
          </a:xfrm>
          <a:prstGeom prst="rect">
            <a:avLst/>
          </a:prstGeom>
        </p:spPr>
      </p:pic>
      <p:sp>
        <p:nvSpPr>
          <p:cNvPr id="13" name="内容占位符 1"/>
          <p:cNvSpPr txBox="1">
            <a:spLocks/>
          </p:cNvSpPr>
          <p:nvPr/>
        </p:nvSpPr>
        <p:spPr bwMode="auto">
          <a:xfrm>
            <a:off x="387524" y="4958266"/>
            <a:ext cx="11485848" cy="1552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40000"/>
              </a:lnSpc>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是一个主从复合句。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引导的是定语从句，作</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building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的定语。</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055949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a:blip r:embed="rId2"/>
          <a:stretch>
            <a:fillRect/>
          </a:stretch>
        </p:blipFill>
        <p:spPr>
          <a:xfrm>
            <a:off x="360854" y="1188126"/>
            <a:ext cx="11567000" cy="2456898"/>
          </a:xfrm>
          <a:prstGeom prst="rect">
            <a:avLst/>
          </a:prstGeom>
        </p:spPr>
      </p:pic>
      <p:sp>
        <p:nvSpPr>
          <p:cNvPr id="18" name="内容占位符 1"/>
          <p:cNvSpPr txBox="1">
            <a:spLocks/>
          </p:cNvSpPr>
          <p:nvPr/>
        </p:nvSpPr>
        <p:spPr bwMode="auto">
          <a:xfrm>
            <a:off x="360854" y="1064275"/>
            <a:ext cx="11485848" cy="2480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本文主要考查学生的文化意识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旨在让同学有文化自信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做传播中华文化的使者</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用自身的行动浇灌和平友谊之花。</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9" name="素养考向.eps" descr="id:2147487378;FounderCES"/>
          <p:cNvPicPr/>
          <p:nvPr/>
        </p:nvPicPr>
        <p:blipFill>
          <a:blip r:embed="rId3"/>
          <a:stretch>
            <a:fillRect/>
          </a:stretch>
        </p:blipFill>
        <p:spPr>
          <a:xfrm>
            <a:off x="371867" y="1260134"/>
            <a:ext cx="3061288" cy="599941"/>
          </a:xfrm>
          <a:prstGeom prst="rect">
            <a:avLst/>
          </a:prstGeom>
        </p:spPr>
      </p:pic>
    </p:spTree>
    <p:extLst>
      <p:ext uri="{BB962C8B-B14F-4D97-AF65-F5344CB8AC3E}">
        <p14:creationId xmlns:p14="http://schemas.microsoft.com/office/powerpoint/2010/main" val="23223050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新趋势题型-4字.eps" descr="id:2147500408;FounderCES"/>
          <p:cNvPicPr/>
          <p:nvPr/>
        </p:nvPicPr>
        <p:blipFill>
          <a:blip r:embed="rId2"/>
          <a:stretch>
            <a:fillRect/>
          </a:stretch>
        </p:blipFill>
        <p:spPr>
          <a:xfrm>
            <a:off x="3728086" y="2190906"/>
            <a:ext cx="4896544" cy="589310"/>
          </a:xfrm>
          <a:prstGeom prst="rect">
            <a:avLst/>
          </a:prstGeom>
        </p:spPr>
      </p:pic>
      <p:sp>
        <p:nvSpPr>
          <p:cNvPr id="5" name="内容占位符 1"/>
          <p:cNvSpPr txBox="1">
            <a:spLocks/>
          </p:cNvSpPr>
          <p:nvPr/>
        </p:nvSpPr>
        <p:spPr bwMode="auto">
          <a:xfrm>
            <a:off x="946062" y="1983508"/>
            <a:ext cx="1090064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tabLst>
                <a:tab pos="5850890" algn="l"/>
              </a:tabLst>
            </a:pPr>
            <a:r>
              <a:rPr lang="en-US"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en-US"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阅读表达</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图片 8"/>
          <p:cNvPicPr>
            <a:picLocks noChangeAspect="1"/>
          </p:cNvPicPr>
          <p:nvPr/>
        </p:nvPicPr>
        <p:blipFill>
          <a:blip r:embed="rId3"/>
          <a:stretch>
            <a:fillRect/>
          </a:stretch>
        </p:blipFill>
        <p:spPr>
          <a:xfrm>
            <a:off x="659742" y="937228"/>
            <a:ext cx="10912055" cy="1142248"/>
          </a:xfrm>
          <a:prstGeom prst="rect">
            <a:avLst/>
          </a:prstGeom>
        </p:spPr>
      </p:pic>
      <p:sp>
        <p:nvSpPr>
          <p:cNvPr id="10" name="内容占位符 1"/>
          <p:cNvSpPr txBox="1">
            <a:spLocks/>
          </p:cNvSpPr>
          <p:nvPr/>
        </p:nvSpPr>
        <p:spPr bwMode="auto">
          <a:xfrm>
            <a:off x="360854" y="2852936"/>
            <a:ext cx="11485848"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是一篇记叙文。文章主要讲述了中国女孩郑晓慧在意大利米兰街头演奏二胡的故事。她希望通过音乐搭建中意文化交流的桥梁。</a:t>
            </a:r>
            <a:endParaRPr lang="zh-CN" altLang="zh-C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图片 10"/>
          <p:cNvPicPr>
            <a:picLocks noChangeAspect="1"/>
          </p:cNvPicPr>
          <p:nvPr/>
        </p:nvPicPr>
        <p:blipFill>
          <a:blip r:embed="rId4"/>
          <a:stretch>
            <a:fillRect/>
          </a:stretch>
        </p:blipFill>
        <p:spPr>
          <a:xfrm>
            <a:off x="406574" y="2975448"/>
            <a:ext cx="2601952" cy="679992"/>
          </a:xfrm>
          <a:prstGeom prst="rect">
            <a:avLst/>
          </a:prstGeom>
        </p:spPr>
      </p:pic>
      <p:sp>
        <p:nvSpPr>
          <p:cNvPr id="12" name="内容占位符 2"/>
          <p:cNvSpPr>
            <a:spLocks noGrp="1"/>
          </p:cNvSpPr>
          <p:nvPr>
            <p:ph idx="1"/>
          </p:nvPr>
        </p:nvSpPr>
        <p:spPr>
          <a:xfrm>
            <a:off x="360854" y="5241974"/>
            <a:ext cx="11485848" cy="923330"/>
          </a:xfrm>
        </p:spPr>
        <p:txBody>
          <a:bodyPr/>
          <a:lstStyle/>
          <a:p>
            <a:pPr algn="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仿宋" panose="02010609060101010101" pitchFamily="49" charset="-122"/>
                <a:ea typeface="仿宋" panose="02010609060101010101" pitchFamily="49" charset="-122"/>
                <a:cs typeface="Times New Roman" panose="02020603050405020304" pitchFamily="18" charset="0"/>
              </a:rPr>
              <a:t>山东烟台莱州期末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Tree>
    <p:extLst>
      <p:ext uri="{BB962C8B-B14F-4D97-AF65-F5344CB8AC3E}">
        <p14:creationId xmlns:p14="http://schemas.microsoft.com/office/powerpoint/2010/main" val="1109766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247317"/>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Recently</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Chinese</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girl</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playing</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the</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erhu</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on</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the</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streets</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of</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Milan</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Italy</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has</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become</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very</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popular</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online.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has b</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een trying street performances in her spare time since April 2023. She wants to build a bridge of communication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between China and Italy through music.</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023620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girl is Zheng Xiaohui from Weifang, who is talented in playing the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erhu</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2021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Zheng went to Milan for study. There she found the street culture was very popular. In 2023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Zheng started her street performance. Dressed in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hanfu</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Zheng played both Chinese traditional music and popular songs.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876622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247317"/>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beginning, tourists were just interested in her clothes. Later, they were attracted by her performance. Zheng was so popular that she was invited to perform at the 2023 Milan Fashion Week. “I am very happy that China’s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erhu</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has shown its special beauty on the international stage,” Zheng said.</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134232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909310"/>
          </a:xfrm>
        </p:spPr>
        <p:txBody>
          <a:bodyPr/>
          <a:lstStyle/>
          <a:p>
            <a:pPr indent="801688"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also performed online to show the beauty of the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erhu</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the world. She hopes to meet more friends who love Chinese music and culture through her performances.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801688"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Zheng now studies architecture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Winter Olympics will be held in Milan in 2026. She has designed a building that can receive tourists during the Winter Olympics and serve as a student apartment after the event ends</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28156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593529"/>
            <a:ext cx="11485848" cy="2446824"/>
          </a:xfrm>
        </p:spPr>
        <p:txBody>
          <a:bodyPr/>
          <a:lstStyle/>
          <a:p>
            <a:pPr hangingPunct="0">
              <a:spcAft>
                <a:spcPts val="0"/>
              </a:spcAft>
            </a:pPr>
            <a:r>
              <a:rPr lang="en-US" altLang="zh-CN" sz="34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3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Translate the underlined sentence into Chinese.</a:t>
            </a:r>
            <a:endParaRPr lang="zh-CN" altLang="zh-CN" sz="3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3400"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400"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400"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400"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400"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pPr>
            <a:r>
              <a:rPr lang="zh-CN" altLang="zh-CN" sz="3400"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400"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400"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400"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400"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400"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3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77999" y="1314696"/>
            <a:ext cx="11305256" cy="1562672"/>
          </a:xfrm>
          <a:prstGeom prst="rect">
            <a:avLst/>
          </a:prstGeom>
        </p:spPr>
        <p:txBody>
          <a:bodyPr wrap="square">
            <a:spAutoFit/>
          </a:bodyPr>
          <a:lstStyle/>
          <a:p>
            <a:pPr algn="just">
              <a:lnSpc>
                <a:spcPct val="150000"/>
              </a:lnSpc>
              <a:spcAft>
                <a:spcPts val="0"/>
              </a:spcAft>
            </a:pPr>
            <a:r>
              <a:rPr lang="zh-CN" altLang="zh-CN" sz="3400" dirty="0">
                <a:cs typeface="Times New Roman" panose="02020603050405020304" pitchFamily="18" charset="0"/>
              </a:rPr>
              <a:t>最近，一位在意大利米兰街头演奏二胡的中国女孩在网上走红。　</a:t>
            </a:r>
            <a:endParaRPr lang="zh-CN" altLang="zh-CN" sz="3400" dirty="0">
              <a:solidFill>
                <a:srgbClr val="000000"/>
              </a:solidFill>
              <a:cs typeface="Times New Roman" panose="02020603050405020304" pitchFamily="18" charset="0"/>
            </a:endParaRPr>
          </a:p>
        </p:txBody>
      </p:sp>
      <p:sp>
        <p:nvSpPr>
          <p:cNvPr id="4" name="内容占位符 3"/>
          <p:cNvSpPr txBox="1">
            <a:spLocks/>
          </p:cNvSpPr>
          <p:nvPr/>
        </p:nvSpPr>
        <p:spPr bwMode="auto">
          <a:xfrm>
            <a:off x="360854" y="2800366"/>
            <a:ext cx="11485848" cy="3804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3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3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]recently</a:t>
            </a:r>
            <a:r>
              <a:rPr lang="zh-CN" altLang="zh-CN" sz="3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sz="3300" b="1" dirty="0" smtClean="0">
                <a:solidFill>
                  <a:srgbClr val="FF0000"/>
                </a:solidFill>
                <a:latin typeface="+mn-ea"/>
                <a:cs typeface="Times New Roman" panose="02020603050405020304" pitchFamily="18" charset="0"/>
              </a:rPr>
              <a:t>“</a:t>
            </a:r>
            <a:r>
              <a:rPr lang="zh-CN" altLang="zh-CN" sz="3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最近</a:t>
            </a:r>
            <a:r>
              <a:rPr lang="en-US" altLang="zh-CN" sz="3300" b="1" dirty="0" smtClean="0">
                <a:solidFill>
                  <a:srgbClr val="FF0000"/>
                </a:solidFill>
                <a:latin typeface="+mn-ea"/>
                <a:cs typeface="Times New Roman" panose="02020603050405020304" pitchFamily="18" charset="0"/>
              </a:rPr>
              <a:t>”</a:t>
            </a:r>
            <a:r>
              <a:rPr lang="zh-CN" altLang="zh-CN" sz="3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“playing the </a:t>
            </a:r>
            <a:r>
              <a:rPr lang="en-US" altLang="zh-CN" sz="3300" b="1" i="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erhu</a:t>
            </a:r>
            <a:r>
              <a:rPr lang="en-US" altLang="zh-CN" sz="3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on the streets of Milan”</a:t>
            </a:r>
            <a:r>
              <a:rPr lang="zh-CN" altLang="zh-CN" sz="3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是现在分词短语，作</a:t>
            </a:r>
            <a:r>
              <a:rPr lang="en-US" altLang="zh-CN" sz="3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“girl”</a:t>
            </a:r>
            <a:r>
              <a:rPr lang="zh-CN" altLang="zh-CN" sz="3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的定语，意为</a:t>
            </a:r>
            <a:r>
              <a:rPr lang="en-US" altLang="zh-CN" sz="33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一个在意大利米兰街头演奏二胡的中国女孩</a:t>
            </a:r>
            <a:r>
              <a:rPr lang="en-US" altLang="zh-CN" sz="33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has become very popular online</a:t>
            </a:r>
            <a:r>
              <a:rPr lang="zh-CN" altLang="zh-CN" sz="3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sz="33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在网上走红</a:t>
            </a:r>
            <a:r>
              <a:rPr lang="en-US" altLang="zh-CN" sz="33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。故填最近，一位在意大利米兰街头演奏二胡的中国女孩在网上走红。</a:t>
            </a:r>
            <a:endParaRPr lang="zh-CN" altLang="zh-CN" sz="3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9814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1615827"/>
          </a:xfrm>
        </p:spPr>
        <p:txBody>
          <a:bodyPr/>
          <a:lstStyle/>
          <a:p>
            <a:pPr hangingPunct="0">
              <a:spcAft>
                <a:spcPts val="0"/>
              </a:spcAft>
            </a:pPr>
            <a:r>
              <a:rPr lang="en-US" altLang="zh-CN" sz="33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3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does Zheng give her street performance in Italy</a:t>
            </a:r>
            <a:r>
              <a:rPr lang="zh-CN" altLang="zh-CN" sz="3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r>
              <a:rPr lang="zh-CN" altLang="zh-CN" sz="3300"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300"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300"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300"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300"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300"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p>
        </p:txBody>
      </p:sp>
      <p:sp>
        <p:nvSpPr>
          <p:cNvPr id="3" name="矩形 2"/>
          <p:cNvSpPr/>
          <p:nvPr/>
        </p:nvSpPr>
        <p:spPr>
          <a:xfrm>
            <a:off x="360854" y="1431114"/>
            <a:ext cx="11639008" cy="757708"/>
          </a:xfrm>
          <a:prstGeom prst="rect">
            <a:avLst/>
          </a:prstGeom>
        </p:spPr>
        <p:txBody>
          <a:bodyPr wrap="square">
            <a:spAutoFit/>
          </a:bodyPr>
          <a:lstStyle/>
          <a:p>
            <a:pPr algn="just">
              <a:lnSpc>
                <a:spcPct val="150000"/>
              </a:lnSpc>
              <a:spcAft>
                <a:spcPts val="0"/>
              </a:spcAft>
            </a:pPr>
            <a:r>
              <a:rPr lang="en-US" altLang="zh-CN" sz="3300" dirty="0">
                <a:cs typeface="Times New Roman" panose="02020603050405020304" pitchFamily="18" charset="0"/>
              </a:rPr>
              <a:t>To build a bridge of communication between China and Italy.</a:t>
            </a:r>
            <a:r>
              <a:rPr lang="zh-CN" altLang="zh-CN" sz="3300" dirty="0">
                <a:cs typeface="Times New Roman" panose="02020603050405020304" pitchFamily="18" charset="0"/>
              </a:rPr>
              <a:t>　</a:t>
            </a:r>
            <a:endParaRPr lang="zh-CN" altLang="zh-CN" sz="3300" dirty="0">
              <a:solidFill>
                <a:srgbClr val="000000"/>
              </a:solidFill>
              <a:cs typeface="Times New Roman" panose="02020603050405020304" pitchFamily="18" charset="0"/>
            </a:endParaRPr>
          </a:p>
        </p:txBody>
      </p:sp>
      <p:sp>
        <p:nvSpPr>
          <p:cNvPr id="4" name="内容占位符 3"/>
          <p:cNvSpPr txBox="1">
            <a:spLocks/>
          </p:cNvSpPr>
          <p:nvPr/>
        </p:nvSpPr>
        <p:spPr bwMode="auto">
          <a:xfrm>
            <a:off x="360854" y="2185186"/>
            <a:ext cx="11485848" cy="391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3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3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句意：郑晓慧为什么在意大利进行街头表演？根据</a:t>
            </a:r>
            <a:r>
              <a:rPr lang="en-US" altLang="zh-CN" sz="3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“She wants to build a bridge of communication between China and Italy through music.”</a:t>
            </a:r>
            <a:r>
              <a:rPr lang="zh-CN" altLang="zh-CN" sz="3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可知，她的目的是通过音乐搭建中意文化交流的桥梁。故填</a:t>
            </a:r>
            <a:r>
              <a:rPr lang="en-US" altLang="zh-CN" sz="3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To build a bridge of communication between China and Italy</a:t>
            </a:r>
            <a:r>
              <a:rPr lang="zh-CN" altLang="zh-CN" sz="33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90246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attracted the tourists at first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85150" y="1634718"/>
            <a:ext cx="5970096" cy="646331"/>
          </a:xfrm>
          <a:prstGeom prst="rect">
            <a:avLst/>
          </a:prstGeom>
        </p:spPr>
        <p:txBody>
          <a:bodyPr wrap="none">
            <a:spAutoFit/>
          </a:bodyPr>
          <a:lstStyle/>
          <a:p>
            <a:r>
              <a:rPr lang="en-US" altLang="zh-CN" sz="3600"/>
              <a:t>Zheng’s clothes/Her </a:t>
            </a:r>
            <a:r>
              <a:rPr lang="en-US" altLang="zh-CN" sz="3600" i="1"/>
              <a:t>hanfu</a:t>
            </a:r>
            <a:r>
              <a:rPr lang="en-US" altLang="zh-CN" sz="3600"/>
              <a:t>.</a:t>
            </a:r>
            <a:r>
              <a:rPr lang="zh-CN" altLang="zh-CN" sz="3600">
                <a:cs typeface="Times New Roman" panose="02020603050405020304" pitchFamily="18" charset="0"/>
              </a:rPr>
              <a:t>　</a:t>
            </a:r>
            <a:endParaRPr lang="zh-CN" altLang="en-US"/>
          </a:p>
        </p:txBody>
      </p:sp>
      <p:sp>
        <p:nvSpPr>
          <p:cNvPr id="4" name="内容占位符 3"/>
          <p:cNvSpPr txBox="1">
            <a:spLocks/>
          </p:cNvSpPr>
          <p:nvPr/>
        </p:nvSpPr>
        <p:spPr bwMode="auto">
          <a:xfrm>
            <a:off x="360854" y="2278077"/>
            <a:ext cx="11485848" cy="33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句意：最初是什么吸引了游客？根据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the beginning, tourists were just interested in her clothes.”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可知，最初吸引游客的是她的服装。故填</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Zheng’s clothes</a:t>
            </a:r>
          </a:p>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/Her </a:t>
            </a:r>
            <a:r>
              <a:rPr lang="en-US" altLang="zh-CN"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hanfu</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23680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892</TotalTime>
  <Words>793</Words>
  <Application>Microsoft Office PowerPoint</Application>
  <PresentationFormat>自定义</PresentationFormat>
  <Paragraphs>37</Paragraphs>
  <Slides>15</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15</vt:i4>
      </vt:variant>
    </vt:vector>
  </HeadingPairs>
  <TitlesOfParts>
    <vt:vector size="24"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644</cp:revision>
  <dcterms:created xsi:type="dcterms:W3CDTF">2020-11-06T05:24:00Z</dcterms:created>
  <dcterms:modified xsi:type="dcterms:W3CDTF">2025-09-13T08:50:11Z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